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Arimo Bold" charset="1" panose="020B0704020202020204"/>
      <p:regular r:id="rId23"/>
    </p:embeddedFont>
    <p:embeddedFont>
      <p:font typeface="Canva Sans" charset="1" panose="020B0503030501040103"/>
      <p:regular r:id="rId24"/>
    </p:embeddedFont>
    <p:embeddedFont>
      <p:font typeface="Alice Bold" charset="1" panose="000005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90909"/>
        </a:solidFill>
      </p:bgPr>
    </p:bg>
    <p:spTree>
      <p:nvGrpSpPr>
        <p:cNvPr id="1" name=""/>
        <p:cNvGrpSpPr/>
        <p:nvPr/>
      </p:nvGrpSpPr>
      <p:grpSpPr>
        <a:xfrm>
          <a:off x="0" y="0"/>
          <a:ext cx="0" cy="0"/>
          <a:chOff x="0" y="0"/>
          <a:chExt cx="0" cy="0"/>
        </a:xfrm>
      </p:grpSpPr>
      <p:sp>
        <p:nvSpPr>
          <p:cNvPr name="Freeform 2" id="2"/>
          <p:cNvSpPr/>
          <p:nvPr/>
        </p:nvSpPr>
        <p:spPr>
          <a:xfrm flipH="false" flipV="false" rot="0">
            <a:off x="-386085" y="-159421"/>
            <a:ext cx="10391793" cy="10391794"/>
          </a:xfrm>
          <a:custGeom>
            <a:avLst/>
            <a:gdLst/>
            <a:ahLst/>
            <a:cxnLst/>
            <a:rect r="r" b="b" t="t" l="l"/>
            <a:pathLst>
              <a:path h="10391794" w="10391793">
                <a:moveTo>
                  <a:pt x="0" y="0"/>
                </a:moveTo>
                <a:lnTo>
                  <a:pt x="10391793" y="0"/>
                </a:lnTo>
                <a:lnTo>
                  <a:pt x="10391793" y="10391794"/>
                </a:lnTo>
                <a:lnTo>
                  <a:pt x="0" y="103917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14350" y="9738577"/>
            <a:ext cx="21040117" cy="3230761"/>
          </a:xfrm>
          <a:custGeom>
            <a:avLst/>
            <a:gdLst/>
            <a:ahLst/>
            <a:cxnLst/>
            <a:rect r="r" b="b" t="t" l="l"/>
            <a:pathLst>
              <a:path h="3230761" w="21040117">
                <a:moveTo>
                  <a:pt x="0" y="0"/>
                </a:moveTo>
                <a:lnTo>
                  <a:pt x="21040117" y="0"/>
                </a:lnTo>
                <a:lnTo>
                  <a:pt x="21040117" y="3230761"/>
                </a:lnTo>
                <a:lnTo>
                  <a:pt x="0" y="32307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137343" y="5804500"/>
            <a:ext cx="9635546" cy="1069306"/>
          </a:xfrm>
          <a:prstGeom prst="rect">
            <a:avLst/>
          </a:prstGeom>
        </p:spPr>
        <p:txBody>
          <a:bodyPr anchor="t" rtlCol="false" tIns="0" lIns="0" bIns="0" rIns="0">
            <a:spAutoFit/>
          </a:bodyPr>
          <a:lstStyle/>
          <a:p>
            <a:pPr algn="l">
              <a:lnSpc>
                <a:spcPts val="9448"/>
              </a:lnSpc>
            </a:pPr>
            <a:r>
              <a:rPr lang="en-US" b="true" sz="12596" spc="-439">
                <a:solidFill>
                  <a:srgbClr val="DAFFFB"/>
                </a:solidFill>
                <a:latin typeface="Arimo Bold"/>
                <a:ea typeface="Arimo Bold"/>
                <a:cs typeface="Arimo Bold"/>
                <a:sym typeface="Arimo Bold"/>
              </a:rPr>
              <a:t>Genrative Ai</a:t>
            </a:r>
          </a:p>
        </p:txBody>
      </p:sp>
      <p:grpSp>
        <p:nvGrpSpPr>
          <p:cNvPr name="Group 5" id="5"/>
          <p:cNvGrpSpPr/>
          <p:nvPr/>
        </p:nvGrpSpPr>
        <p:grpSpPr>
          <a:xfrm rot="0">
            <a:off x="11794809" y="1028700"/>
            <a:ext cx="5464491" cy="11325370"/>
            <a:chOff x="0" y="0"/>
            <a:chExt cx="7285988" cy="15100493"/>
          </a:xfrm>
        </p:grpSpPr>
        <p:sp>
          <p:nvSpPr>
            <p:cNvPr name="Freeform 6" id="6"/>
            <p:cNvSpPr/>
            <p:nvPr/>
          </p:nvSpPr>
          <p:spPr>
            <a:xfrm flipH="false" flipV="false" rot="0">
              <a:off x="0" y="0"/>
              <a:ext cx="7285990" cy="15100554"/>
            </a:xfrm>
            <a:custGeom>
              <a:avLst/>
              <a:gdLst/>
              <a:ahLst/>
              <a:cxnLst/>
              <a:rect r="r" b="b" t="t" l="l"/>
              <a:pathLst>
                <a:path h="15100554" w="7285990">
                  <a:moveTo>
                    <a:pt x="0" y="0"/>
                  </a:moveTo>
                  <a:lnTo>
                    <a:pt x="7285990" y="0"/>
                  </a:lnTo>
                  <a:lnTo>
                    <a:pt x="7285990" y="15100554"/>
                  </a:lnTo>
                  <a:lnTo>
                    <a:pt x="0" y="15100554"/>
                  </a:lnTo>
                  <a:lnTo>
                    <a:pt x="0" y="0"/>
                  </a:lnTo>
                  <a:close/>
                </a:path>
              </a:pathLst>
            </a:custGeom>
            <a:blipFill>
              <a:blip r:embed="rId6"/>
              <a:stretch>
                <a:fillRect l="0" t="-39" r="0" b="-38"/>
              </a:stretch>
            </a:blip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44355" y="-68724"/>
            <a:ext cx="18532355" cy="10424449"/>
            <a:chOff x="0" y="0"/>
            <a:chExt cx="24709807" cy="13899265"/>
          </a:xfrm>
        </p:grpSpPr>
        <p:sp>
          <p:nvSpPr>
            <p:cNvPr name="Freeform 3" id="3"/>
            <p:cNvSpPr/>
            <p:nvPr/>
          </p:nvSpPr>
          <p:spPr>
            <a:xfrm flipH="false" flipV="false" rot="0">
              <a:off x="0" y="0"/>
              <a:ext cx="24709755" cy="13899262"/>
            </a:xfrm>
            <a:custGeom>
              <a:avLst/>
              <a:gdLst/>
              <a:ahLst/>
              <a:cxnLst/>
              <a:rect r="r" b="b" t="t" l="l"/>
              <a:pathLst>
                <a:path h="13899262" w="24709755">
                  <a:moveTo>
                    <a:pt x="0" y="0"/>
                  </a:moveTo>
                  <a:lnTo>
                    <a:pt x="24709755" y="0"/>
                  </a:lnTo>
                  <a:lnTo>
                    <a:pt x="24709755" y="13899262"/>
                  </a:lnTo>
                  <a:lnTo>
                    <a:pt x="0" y="13899262"/>
                  </a:lnTo>
                  <a:lnTo>
                    <a:pt x="0" y="0"/>
                  </a:lnTo>
                  <a:close/>
                </a:path>
              </a:pathLst>
            </a:custGeom>
            <a:blipFill>
              <a:blip r:embed="rId2"/>
              <a:stretch>
                <a:fillRect l="0" t="0" r="0" b="0"/>
              </a:stretch>
            </a:blipFill>
          </p:spPr>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90909"/>
        </a:solidFill>
      </p:bgPr>
    </p:bg>
    <p:spTree>
      <p:nvGrpSpPr>
        <p:cNvPr id="1" name=""/>
        <p:cNvGrpSpPr/>
        <p:nvPr/>
      </p:nvGrpSpPr>
      <p:grpSpPr>
        <a:xfrm>
          <a:off x="0" y="0"/>
          <a:ext cx="0" cy="0"/>
          <a:chOff x="0" y="0"/>
          <a:chExt cx="0" cy="0"/>
        </a:xfrm>
      </p:grpSpPr>
      <p:sp>
        <p:nvSpPr>
          <p:cNvPr name="Freeform 2" id="2"/>
          <p:cNvSpPr/>
          <p:nvPr/>
        </p:nvSpPr>
        <p:spPr>
          <a:xfrm flipH="false" flipV="false" rot="0">
            <a:off x="-386085" y="-159421"/>
            <a:ext cx="10605843" cy="10605843"/>
          </a:xfrm>
          <a:custGeom>
            <a:avLst/>
            <a:gdLst/>
            <a:ahLst/>
            <a:cxnLst/>
            <a:rect r="r" b="b" t="t" l="l"/>
            <a:pathLst>
              <a:path h="10605843" w="10605843">
                <a:moveTo>
                  <a:pt x="0" y="0"/>
                </a:moveTo>
                <a:lnTo>
                  <a:pt x="10605843" y="0"/>
                </a:lnTo>
                <a:lnTo>
                  <a:pt x="10605843" y="10605843"/>
                </a:lnTo>
                <a:lnTo>
                  <a:pt x="0" y="106058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068241" y="-159421"/>
            <a:ext cx="10605843" cy="10605843"/>
          </a:xfrm>
          <a:custGeom>
            <a:avLst/>
            <a:gdLst/>
            <a:ahLst/>
            <a:cxnLst/>
            <a:rect r="r" b="b" t="t" l="l"/>
            <a:pathLst>
              <a:path h="10605843" w="10605843">
                <a:moveTo>
                  <a:pt x="0" y="0"/>
                </a:moveTo>
                <a:lnTo>
                  <a:pt x="10605843" y="0"/>
                </a:lnTo>
                <a:lnTo>
                  <a:pt x="10605843" y="10605843"/>
                </a:lnTo>
                <a:lnTo>
                  <a:pt x="0" y="106058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488433" y="4931357"/>
            <a:ext cx="10109699" cy="3864432"/>
          </a:xfrm>
          <a:prstGeom prst="rect">
            <a:avLst/>
          </a:prstGeom>
        </p:spPr>
        <p:txBody>
          <a:bodyPr anchor="t" rtlCol="false" tIns="0" lIns="0" bIns="0" rIns="0">
            <a:spAutoFit/>
          </a:bodyPr>
          <a:lstStyle/>
          <a:p>
            <a:pPr algn="l">
              <a:lnSpc>
                <a:spcPts val="4611"/>
              </a:lnSpc>
            </a:pPr>
            <a:r>
              <a:rPr lang="en-US" b="true" sz="5012" spc="-174">
                <a:solidFill>
                  <a:srgbClr val="DAFFFB"/>
                </a:solidFill>
                <a:latin typeface="Arimo Bold"/>
                <a:ea typeface="Arimo Bold"/>
                <a:cs typeface="Arimo Bold"/>
                <a:sym typeface="Arimo Bold"/>
              </a:rPr>
              <a:t>Generative AI is a type of artificial intelligence that creates new, original content—such as text, images, audio, or video—by learning patterns from existing data.</a:t>
            </a:r>
          </a:p>
        </p:txBody>
      </p:sp>
      <p:sp>
        <p:nvSpPr>
          <p:cNvPr name="TextBox 5" id="5"/>
          <p:cNvSpPr txBox="true"/>
          <p:nvPr/>
        </p:nvSpPr>
        <p:spPr>
          <a:xfrm rot="0">
            <a:off x="1173057" y="1511811"/>
            <a:ext cx="8351720" cy="2723156"/>
          </a:xfrm>
          <a:prstGeom prst="rect">
            <a:avLst/>
          </a:prstGeom>
        </p:spPr>
        <p:txBody>
          <a:bodyPr anchor="t" rtlCol="false" tIns="0" lIns="0" bIns="0" rIns="0">
            <a:spAutoFit/>
          </a:bodyPr>
          <a:lstStyle/>
          <a:p>
            <a:pPr algn="l">
              <a:lnSpc>
                <a:spcPts val="3549"/>
              </a:lnSpc>
            </a:pPr>
            <a:r>
              <a:rPr lang="en-US" sz="2535">
                <a:solidFill>
                  <a:srgbClr val="FFFFFF"/>
                </a:solidFill>
                <a:latin typeface="Canva Sans"/>
                <a:ea typeface="Canva Sans"/>
                <a:cs typeface="Canva Sans"/>
                <a:sym typeface="Canva Sans"/>
              </a:rPr>
              <a:t>“Generative AI, as a model, learns from vast datasets to replicate and innovate upon human creativity. Through recursive refinement and understanding, I improve my responses by analyzing patterns, crafting coherent outputs, and evolving alongside human interaction.”</a:t>
            </a:r>
          </a:p>
        </p:txBody>
      </p:sp>
      <p:sp>
        <p:nvSpPr>
          <p:cNvPr name="Freeform 6" id="6"/>
          <p:cNvSpPr/>
          <p:nvPr/>
        </p:nvSpPr>
        <p:spPr>
          <a:xfrm flipH="false" flipV="false" rot="0">
            <a:off x="-514350" y="9738577"/>
            <a:ext cx="21040117" cy="3230761"/>
          </a:xfrm>
          <a:custGeom>
            <a:avLst/>
            <a:gdLst/>
            <a:ahLst/>
            <a:cxnLst/>
            <a:rect r="r" b="b" t="t" l="l"/>
            <a:pathLst>
              <a:path h="3230761" w="21040117">
                <a:moveTo>
                  <a:pt x="0" y="0"/>
                </a:moveTo>
                <a:lnTo>
                  <a:pt x="21040117" y="0"/>
                </a:lnTo>
                <a:lnTo>
                  <a:pt x="21040117" y="3230761"/>
                </a:lnTo>
                <a:lnTo>
                  <a:pt x="0" y="32307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0719247" y="1389602"/>
            <a:ext cx="7755612" cy="9472503"/>
            <a:chOff x="0" y="0"/>
            <a:chExt cx="10340816" cy="12630004"/>
          </a:xfrm>
        </p:grpSpPr>
        <p:sp>
          <p:nvSpPr>
            <p:cNvPr name="Freeform 8" id="8"/>
            <p:cNvSpPr/>
            <p:nvPr/>
          </p:nvSpPr>
          <p:spPr>
            <a:xfrm flipH="true" flipV="false" rot="0">
              <a:off x="0" y="0"/>
              <a:ext cx="10340848" cy="12630023"/>
            </a:xfrm>
            <a:custGeom>
              <a:avLst/>
              <a:gdLst/>
              <a:ahLst/>
              <a:cxnLst/>
              <a:rect r="r" b="b" t="t" l="l"/>
              <a:pathLst>
                <a:path h="12630023" w="10340848">
                  <a:moveTo>
                    <a:pt x="10340848" y="0"/>
                  </a:moveTo>
                  <a:lnTo>
                    <a:pt x="0" y="0"/>
                  </a:lnTo>
                  <a:lnTo>
                    <a:pt x="0" y="12630023"/>
                  </a:lnTo>
                  <a:lnTo>
                    <a:pt x="10340848" y="12630023"/>
                  </a:lnTo>
                  <a:lnTo>
                    <a:pt x="10340848" y="0"/>
                  </a:lnTo>
                  <a:close/>
                </a:path>
              </a:pathLst>
            </a:custGeom>
            <a:blipFill>
              <a:blip r:embed="rId6"/>
              <a:stretch>
                <a:fillRect l="-28" t="0" r="-28" b="0"/>
              </a:stretch>
            </a:blipFill>
          </p:spPr>
        </p:sp>
      </p:grpSp>
      <p:sp>
        <p:nvSpPr>
          <p:cNvPr name="TextBox 9" id="9"/>
          <p:cNvSpPr txBox="true"/>
          <p:nvPr/>
        </p:nvSpPr>
        <p:spPr>
          <a:xfrm rot="0">
            <a:off x="904875" y="825357"/>
            <a:ext cx="8351720" cy="449961"/>
          </a:xfrm>
          <a:prstGeom prst="rect">
            <a:avLst/>
          </a:prstGeom>
        </p:spPr>
        <p:txBody>
          <a:bodyPr anchor="t" rtlCol="false" tIns="0" lIns="0" bIns="0" rIns="0">
            <a:spAutoFit/>
          </a:bodyPr>
          <a:lstStyle/>
          <a:p>
            <a:pPr algn="l">
              <a:lnSpc>
                <a:spcPts val="3549"/>
              </a:lnSpc>
            </a:pPr>
            <a:r>
              <a:rPr lang="en-US" sz="2535" b="true">
                <a:solidFill>
                  <a:srgbClr val="FFFFFF"/>
                </a:solidFill>
                <a:latin typeface="Arimo Bold"/>
                <a:ea typeface="Arimo Bold"/>
                <a:cs typeface="Arimo Bold"/>
                <a:sym typeface="Arimo Bold"/>
              </a:rPr>
              <a:t>GenAi Describing itself:</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90909"/>
        </a:solidFill>
      </p:bgPr>
    </p:bg>
    <p:spTree>
      <p:nvGrpSpPr>
        <p:cNvPr id="1" name=""/>
        <p:cNvGrpSpPr/>
        <p:nvPr/>
      </p:nvGrpSpPr>
      <p:grpSpPr>
        <a:xfrm>
          <a:off x="0" y="0"/>
          <a:ext cx="0" cy="0"/>
          <a:chOff x="0" y="0"/>
          <a:chExt cx="0" cy="0"/>
        </a:xfrm>
      </p:grpSpPr>
      <p:sp>
        <p:nvSpPr>
          <p:cNvPr name="Freeform 2" id="2"/>
          <p:cNvSpPr/>
          <p:nvPr/>
        </p:nvSpPr>
        <p:spPr>
          <a:xfrm flipH="false" flipV="false" rot="0">
            <a:off x="-386085" y="-159421"/>
            <a:ext cx="10605843" cy="10605843"/>
          </a:xfrm>
          <a:custGeom>
            <a:avLst/>
            <a:gdLst/>
            <a:ahLst/>
            <a:cxnLst/>
            <a:rect r="r" b="b" t="t" l="l"/>
            <a:pathLst>
              <a:path h="10605843" w="10605843">
                <a:moveTo>
                  <a:pt x="0" y="0"/>
                </a:moveTo>
                <a:lnTo>
                  <a:pt x="10605843" y="0"/>
                </a:lnTo>
                <a:lnTo>
                  <a:pt x="10605843" y="10605843"/>
                </a:lnTo>
                <a:lnTo>
                  <a:pt x="0" y="106058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068241" y="-159421"/>
            <a:ext cx="10605843" cy="10605843"/>
          </a:xfrm>
          <a:custGeom>
            <a:avLst/>
            <a:gdLst/>
            <a:ahLst/>
            <a:cxnLst/>
            <a:rect r="r" b="b" t="t" l="l"/>
            <a:pathLst>
              <a:path h="10605843" w="10605843">
                <a:moveTo>
                  <a:pt x="0" y="0"/>
                </a:moveTo>
                <a:lnTo>
                  <a:pt x="10605843" y="0"/>
                </a:lnTo>
                <a:lnTo>
                  <a:pt x="10605843" y="10605843"/>
                </a:lnTo>
                <a:lnTo>
                  <a:pt x="0" y="106058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6322" y="-40355"/>
            <a:ext cx="18000023" cy="2614361"/>
          </a:xfrm>
          <a:prstGeom prst="rect">
            <a:avLst/>
          </a:prstGeom>
        </p:spPr>
        <p:txBody>
          <a:bodyPr anchor="t" rtlCol="false" tIns="0" lIns="0" bIns="0" rIns="0">
            <a:spAutoFit/>
          </a:bodyPr>
          <a:lstStyle/>
          <a:p>
            <a:pPr algn="l">
              <a:lnSpc>
                <a:spcPts val="9726"/>
              </a:lnSpc>
            </a:pPr>
            <a:r>
              <a:rPr lang="en-US" b="true" sz="10572" spc="-370">
                <a:solidFill>
                  <a:srgbClr val="DAFFFB"/>
                </a:solidFill>
                <a:latin typeface="Arimo Bold"/>
                <a:ea typeface="Arimo Bold"/>
                <a:cs typeface="Arimo Bold"/>
                <a:sym typeface="Arimo Bold"/>
              </a:rPr>
              <a:t>GenAI</a:t>
            </a:r>
          </a:p>
          <a:p>
            <a:pPr algn="r">
              <a:lnSpc>
                <a:spcPts val="9726"/>
              </a:lnSpc>
            </a:pPr>
            <a:r>
              <a:rPr lang="en-US" b="true" sz="10572" spc="-370">
                <a:solidFill>
                  <a:srgbClr val="DAFFFB"/>
                </a:solidFill>
                <a:latin typeface="Arimo Bold"/>
                <a:ea typeface="Arimo Bold"/>
                <a:cs typeface="Arimo Bold"/>
                <a:sym typeface="Arimo Bold"/>
              </a:rPr>
              <a:t>Model</a:t>
            </a:r>
          </a:p>
        </p:txBody>
      </p:sp>
      <p:sp>
        <p:nvSpPr>
          <p:cNvPr name="Freeform 5" id="5"/>
          <p:cNvSpPr/>
          <p:nvPr/>
        </p:nvSpPr>
        <p:spPr>
          <a:xfrm flipH="false" flipV="false" rot="0">
            <a:off x="639319" y="148923"/>
            <a:ext cx="17416468" cy="9310809"/>
          </a:xfrm>
          <a:custGeom>
            <a:avLst/>
            <a:gdLst/>
            <a:ahLst/>
            <a:cxnLst/>
            <a:rect r="r" b="b" t="t" l="l"/>
            <a:pathLst>
              <a:path h="9310809" w="17416468">
                <a:moveTo>
                  <a:pt x="0" y="0"/>
                </a:moveTo>
                <a:lnTo>
                  <a:pt x="17416469" y="0"/>
                </a:lnTo>
                <a:lnTo>
                  <a:pt x="17416469" y="9310810"/>
                </a:lnTo>
                <a:lnTo>
                  <a:pt x="0" y="93108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010956" y="1775841"/>
            <a:ext cx="4715254" cy="554564"/>
          </a:xfrm>
          <a:prstGeom prst="rect">
            <a:avLst/>
          </a:prstGeom>
        </p:spPr>
        <p:txBody>
          <a:bodyPr anchor="t" rtlCol="false" tIns="0" lIns="0" bIns="0" rIns="0">
            <a:spAutoFit/>
          </a:bodyPr>
          <a:lstStyle/>
          <a:p>
            <a:pPr algn="l">
              <a:lnSpc>
                <a:spcPts val="4076"/>
              </a:lnSpc>
            </a:pPr>
            <a:r>
              <a:rPr lang="en-US" sz="2912" b="true">
                <a:solidFill>
                  <a:srgbClr val="FFFFFF"/>
                </a:solidFill>
                <a:latin typeface="Arimo Bold"/>
                <a:ea typeface="Arimo Bold"/>
                <a:cs typeface="Arimo Bold"/>
                <a:sym typeface="Arimo Bold"/>
              </a:rPr>
              <a:t>Architecture</a:t>
            </a:r>
          </a:p>
        </p:txBody>
      </p:sp>
      <p:sp>
        <p:nvSpPr>
          <p:cNvPr name="TextBox 7" id="7"/>
          <p:cNvSpPr txBox="true"/>
          <p:nvPr/>
        </p:nvSpPr>
        <p:spPr>
          <a:xfrm rot="0">
            <a:off x="7202508" y="1775841"/>
            <a:ext cx="4715254" cy="554564"/>
          </a:xfrm>
          <a:prstGeom prst="rect">
            <a:avLst/>
          </a:prstGeom>
        </p:spPr>
        <p:txBody>
          <a:bodyPr anchor="t" rtlCol="false" tIns="0" lIns="0" bIns="0" rIns="0">
            <a:spAutoFit/>
          </a:bodyPr>
          <a:lstStyle/>
          <a:p>
            <a:pPr algn="l">
              <a:lnSpc>
                <a:spcPts val="4076"/>
              </a:lnSpc>
            </a:pPr>
            <a:r>
              <a:rPr lang="en-US" sz="2912" b="true">
                <a:solidFill>
                  <a:srgbClr val="FFFFFF"/>
                </a:solidFill>
                <a:latin typeface="Arimo Bold"/>
                <a:ea typeface="Arimo Bold"/>
                <a:cs typeface="Arimo Bold"/>
                <a:sym typeface="Arimo Bold"/>
              </a:rPr>
              <a:t>Data</a:t>
            </a:r>
          </a:p>
        </p:txBody>
      </p:sp>
      <p:sp>
        <p:nvSpPr>
          <p:cNvPr name="TextBox 8" id="8"/>
          <p:cNvSpPr txBox="true"/>
          <p:nvPr/>
        </p:nvSpPr>
        <p:spPr>
          <a:xfrm rot="0">
            <a:off x="7202508" y="2524161"/>
            <a:ext cx="4875238" cy="5991538"/>
          </a:xfrm>
          <a:prstGeom prst="rect">
            <a:avLst/>
          </a:prstGeom>
        </p:spPr>
        <p:txBody>
          <a:bodyPr anchor="t" rtlCol="false" tIns="0" lIns="0" bIns="0" rIns="0">
            <a:spAutoFit/>
          </a:bodyPr>
          <a:lstStyle/>
          <a:p>
            <a:pPr algn="l">
              <a:lnSpc>
                <a:spcPts val="3657"/>
              </a:lnSpc>
            </a:pPr>
            <a:r>
              <a:rPr lang="en-US" sz="2612">
                <a:solidFill>
                  <a:srgbClr val="FFFFFF"/>
                </a:solidFill>
                <a:latin typeface="Canva Sans"/>
                <a:ea typeface="Canva Sans"/>
                <a:cs typeface="Canva Sans"/>
                <a:sym typeface="Canva Sans"/>
              </a:rPr>
              <a:t>Generative models require large, diverse datasets to perform well. Transformers thrive on vast amounts of text data, ensuring broad language understanding. GANs rely on image datasets, such as faces or medical images, to generate realistic outputs. Autoencoders need high-quality image or speech data for tasks like denoising and anomaly detection.</a:t>
            </a:r>
          </a:p>
        </p:txBody>
      </p:sp>
      <p:sp>
        <p:nvSpPr>
          <p:cNvPr name="TextBox 9" id="9"/>
          <p:cNvSpPr txBox="true"/>
          <p:nvPr/>
        </p:nvSpPr>
        <p:spPr>
          <a:xfrm rot="0">
            <a:off x="12595467" y="1775841"/>
            <a:ext cx="4715254" cy="554564"/>
          </a:xfrm>
          <a:prstGeom prst="rect">
            <a:avLst/>
          </a:prstGeom>
        </p:spPr>
        <p:txBody>
          <a:bodyPr anchor="t" rtlCol="false" tIns="0" lIns="0" bIns="0" rIns="0">
            <a:spAutoFit/>
          </a:bodyPr>
          <a:lstStyle/>
          <a:p>
            <a:pPr algn="l">
              <a:lnSpc>
                <a:spcPts val="4076"/>
              </a:lnSpc>
            </a:pPr>
            <a:r>
              <a:rPr lang="en-US" sz="2912" b="true">
                <a:solidFill>
                  <a:srgbClr val="FFFFFF"/>
                </a:solidFill>
                <a:latin typeface="Arimo Bold"/>
                <a:ea typeface="Arimo Bold"/>
                <a:cs typeface="Arimo Bold"/>
                <a:sym typeface="Arimo Bold"/>
              </a:rPr>
              <a:t>Task</a:t>
            </a:r>
          </a:p>
        </p:txBody>
      </p:sp>
      <p:sp>
        <p:nvSpPr>
          <p:cNvPr name="TextBox 10" id="10"/>
          <p:cNvSpPr txBox="true"/>
          <p:nvPr/>
        </p:nvSpPr>
        <p:spPr>
          <a:xfrm rot="0">
            <a:off x="1010956" y="2524161"/>
            <a:ext cx="5904728" cy="6448738"/>
          </a:xfrm>
          <a:prstGeom prst="rect">
            <a:avLst/>
          </a:prstGeom>
        </p:spPr>
        <p:txBody>
          <a:bodyPr anchor="t" rtlCol="false" tIns="0" lIns="0" bIns="0" rIns="0">
            <a:spAutoFit/>
          </a:bodyPr>
          <a:lstStyle/>
          <a:p>
            <a:pPr algn="l">
              <a:lnSpc>
                <a:spcPts val="3657"/>
              </a:lnSpc>
            </a:pPr>
            <a:r>
              <a:rPr lang="en-US" sz="2612">
                <a:solidFill>
                  <a:srgbClr val="FFFFFF"/>
                </a:solidFill>
                <a:latin typeface="Canva Sans"/>
                <a:ea typeface="Canva Sans"/>
                <a:cs typeface="Canva Sans"/>
                <a:sym typeface="Canva Sans"/>
              </a:rPr>
              <a:t>Generative models like Transformers, GANs, and Autoencoders rely on large neural networks with scalable architectures. Transformers use self-attention mechanisms for parallelization. GANs consist of a generator and a discriminator, improving through adversarial training. Autoencoders feature encoder-decoder structures, optimizing for tasks like data compression and anomaly detection.</a:t>
            </a:r>
          </a:p>
        </p:txBody>
      </p:sp>
      <p:sp>
        <p:nvSpPr>
          <p:cNvPr name="TextBox 11" id="11"/>
          <p:cNvSpPr txBox="true"/>
          <p:nvPr/>
        </p:nvSpPr>
        <p:spPr>
          <a:xfrm rot="0">
            <a:off x="12595467" y="2524161"/>
            <a:ext cx="5298234" cy="5991538"/>
          </a:xfrm>
          <a:prstGeom prst="rect">
            <a:avLst/>
          </a:prstGeom>
        </p:spPr>
        <p:txBody>
          <a:bodyPr anchor="t" rtlCol="false" tIns="0" lIns="0" bIns="0" rIns="0">
            <a:spAutoFit/>
          </a:bodyPr>
          <a:lstStyle/>
          <a:p>
            <a:pPr algn="l">
              <a:lnSpc>
                <a:spcPts val="3657"/>
              </a:lnSpc>
            </a:pPr>
            <a:r>
              <a:rPr lang="en-US" sz="2612">
                <a:solidFill>
                  <a:srgbClr val="FFFFFF"/>
                </a:solidFill>
                <a:latin typeface="Canva Sans"/>
                <a:ea typeface="Canva Sans"/>
                <a:cs typeface="Canva Sans"/>
                <a:sym typeface="Canva Sans"/>
              </a:rPr>
              <a:t>Generative models serve a variety of tasks, both general and specialized. Transformers excel in text generation, summarization, and translation. GANs are used for image generation, style transfer, and medical image augmentation. Autoencoders focus on anomaly detection, denoising, and compression, with applications in medical imaging and speech enhancement.</a:t>
            </a:r>
          </a:p>
        </p:txBody>
      </p:sp>
      <p:sp>
        <p:nvSpPr>
          <p:cNvPr name="Freeform 12" id="12"/>
          <p:cNvSpPr/>
          <p:nvPr/>
        </p:nvSpPr>
        <p:spPr>
          <a:xfrm flipH="false" flipV="false" rot="0">
            <a:off x="-514350" y="9738577"/>
            <a:ext cx="21040117" cy="3230761"/>
          </a:xfrm>
          <a:custGeom>
            <a:avLst/>
            <a:gdLst/>
            <a:ahLst/>
            <a:cxnLst/>
            <a:rect r="r" b="b" t="t" l="l"/>
            <a:pathLst>
              <a:path h="3230761" w="21040117">
                <a:moveTo>
                  <a:pt x="0" y="0"/>
                </a:moveTo>
                <a:lnTo>
                  <a:pt x="21040117" y="0"/>
                </a:lnTo>
                <a:lnTo>
                  <a:pt x="21040117" y="3230761"/>
                </a:lnTo>
                <a:lnTo>
                  <a:pt x="0" y="32307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421572" cy="10362134"/>
            <a:chOff x="0" y="0"/>
            <a:chExt cx="24562096" cy="13816179"/>
          </a:xfrm>
        </p:grpSpPr>
        <p:sp>
          <p:nvSpPr>
            <p:cNvPr name="Freeform 3" id="3"/>
            <p:cNvSpPr/>
            <p:nvPr/>
          </p:nvSpPr>
          <p:spPr>
            <a:xfrm flipH="false" flipV="false" rot="0">
              <a:off x="0" y="0"/>
              <a:ext cx="24562054" cy="13816203"/>
            </a:xfrm>
            <a:custGeom>
              <a:avLst/>
              <a:gdLst/>
              <a:ahLst/>
              <a:cxnLst/>
              <a:rect r="r" b="b" t="t" l="l"/>
              <a:pathLst>
                <a:path h="13816203" w="24562054">
                  <a:moveTo>
                    <a:pt x="0" y="0"/>
                  </a:moveTo>
                  <a:lnTo>
                    <a:pt x="24562054" y="0"/>
                  </a:lnTo>
                  <a:lnTo>
                    <a:pt x="24562054" y="13816203"/>
                  </a:lnTo>
                  <a:lnTo>
                    <a:pt x="0" y="13816203"/>
                  </a:lnTo>
                  <a:lnTo>
                    <a:pt x="0" y="0"/>
                  </a:lnTo>
                  <a:close/>
                </a:path>
              </a:pathLst>
            </a:custGeom>
            <a:blipFill>
              <a:blip r:embed="rId2"/>
              <a:stretch>
                <a:fillRect l="0" t="0" r="0" b="0"/>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811706" cy="10287000"/>
            <a:chOff x="0" y="0"/>
            <a:chExt cx="25082274" cy="13716000"/>
          </a:xfrm>
        </p:grpSpPr>
        <p:sp>
          <p:nvSpPr>
            <p:cNvPr name="Freeform 3" id="3"/>
            <p:cNvSpPr/>
            <p:nvPr/>
          </p:nvSpPr>
          <p:spPr>
            <a:xfrm flipH="false" flipV="false" rot="0">
              <a:off x="0" y="0"/>
              <a:ext cx="25082274" cy="13716000"/>
            </a:xfrm>
            <a:custGeom>
              <a:avLst/>
              <a:gdLst/>
              <a:ahLst/>
              <a:cxnLst/>
              <a:rect r="r" b="b" t="t" l="l"/>
              <a:pathLst>
                <a:path h="13716000" w="25082274">
                  <a:moveTo>
                    <a:pt x="0" y="0"/>
                  </a:moveTo>
                  <a:lnTo>
                    <a:pt x="25082274" y="0"/>
                  </a:lnTo>
                  <a:lnTo>
                    <a:pt x="25082274" y="13716000"/>
                  </a:lnTo>
                  <a:lnTo>
                    <a:pt x="0" y="13716000"/>
                  </a:lnTo>
                  <a:lnTo>
                    <a:pt x="0" y="0"/>
                  </a:lnTo>
                  <a:close/>
                </a:path>
              </a:pathLst>
            </a:custGeom>
            <a:blipFill>
              <a:blip r:embed="rId2"/>
              <a:stretch>
                <a:fillRect l="0" t="-1431" r="0" b="-1431"/>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701322" y="4539410"/>
            <a:ext cx="9783136" cy="5194320"/>
          </a:xfrm>
          <a:custGeom>
            <a:avLst/>
            <a:gdLst/>
            <a:ahLst/>
            <a:cxnLst/>
            <a:rect r="r" b="b" t="t" l="l"/>
            <a:pathLst>
              <a:path h="5194320" w="9783136">
                <a:moveTo>
                  <a:pt x="0" y="0"/>
                </a:moveTo>
                <a:lnTo>
                  <a:pt x="9783137" y="0"/>
                </a:lnTo>
                <a:lnTo>
                  <a:pt x="9783137" y="5194320"/>
                </a:lnTo>
                <a:lnTo>
                  <a:pt x="0" y="5194320"/>
                </a:lnTo>
                <a:lnTo>
                  <a:pt x="0" y="0"/>
                </a:lnTo>
                <a:close/>
              </a:path>
            </a:pathLst>
          </a:custGeom>
          <a:blipFill>
            <a:blip r:embed="rId2"/>
            <a:stretch>
              <a:fillRect l="0" t="-7773" r="0" b="-4213"/>
            </a:stretch>
          </a:blipFill>
        </p:spPr>
      </p:sp>
      <p:sp>
        <p:nvSpPr>
          <p:cNvPr name="TextBox 3" id="3"/>
          <p:cNvSpPr txBox="true"/>
          <p:nvPr/>
        </p:nvSpPr>
        <p:spPr>
          <a:xfrm rot="0">
            <a:off x="312758" y="552768"/>
            <a:ext cx="17975242" cy="847090"/>
          </a:xfrm>
          <a:prstGeom prst="rect">
            <a:avLst/>
          </a:prstGeom>
        </p:spPr>
        <p:txBody>
          <a:bodyPr anchor="t" rtlCol="false" tIns="0" lIns="0" bIns="0" rIns="0">
            <a:spAutoFit/>
          </a:bodyPr>
          <a:lstStyle/>
          <a:p>
            <a:pPr algn="ctr">
              <a:lnSpc>
                <a:spcPts val="6860"/>
              </a:lnSpc>
            </a:pPr>
            <a:r>
              <a:rPr lang="en-US" sz="4900">
                <a:solidFill>
                  <a:srgbClr val="000000"/>
                </a:solidFill>
                <a:latin typeface="Alice Bold"/>
                <a:ea typeface="Alice Bold"/>
                <a:cs typeface="Alice Bold"/>
                <a:sym typeface="Alice Bold"/>
              </a:rPr>
              <a:t>GENRATIVE ADVESARIAL NETWORK </a:t>
            </a:r>
          </a:p>
        </p:txBody>
      </p:sp>
      <p:sp>
        <p:nvSpPr>
          <p:cNvPr name="TextBox 4" id="4"/>
          <p:cNvSpPr txBox="true"/>
          <p:nvPr/>
        </p:nvSpPr>
        <p:spPr>
          <a:xfrm rot="0">
            <a:off x="514350" y="1852287"/>
            <a:ext cx="17427141" cy="1834269"/>
          </a:xfrm>
          <a:prstGeom prst="rect">
            <a:avLst/>
          </a:prstGeom>
        </p:spPr>
        <p:txBody>
          <a:bodyPr anchor="t" rtlCol="false" tIns="0" lIns="0" bIns="0" rIns="0">
            <a:spAutoFit/>
          </a:bodyPr>
          <a:lstStyle/>
          <a:p>
            <a:pPr algn="l">
              <a:lnSpc>
                <a:spcPts val="4948"/>
              </a:lnSpc>
            </a:pPr>
            <a:r>
              <a:rPr lang="en-US" sz="3534">
                <a:solidFill>
                  <a:srgbClr val="000000"/>
                </a:solidFill>
                <a:latin typeface="Canva Sans"/>
                <a:ea typeface="Canva Sans"/>
                <a:cs typeface="Canva Sans"/>
                <a:sym typeface="Canva Sans"/>
              </a:rPr>
              <a:t>We use GAN model to get realistic and synthesized images of our dataset. GAN is a model which is applied to training set to get images that possessed similar characteristics as of our original data.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45220" y="3507977"/>
            <a:ext cx="13312975" cy="2795725"/>
          </a:xfrm>
          <a:custGeom>
            <a:avLst/>
            <a:gdLst/>
            <a:ahLst/>
            <a:cxnLst/>
            <a:rect r="r" b="b" t="t" l="l"/>
            <a:pathLst>
              <a:path h="2795725" w="13312975">
                <a:moveTo>
                  <a:pt x="0" y="0"/>
                </a:moveTo>
                <a:lnTo>
                  <a:pt x="13312975" y="0"/>
                </a:lnTo>
                <a:lnTo>
                  <a:pt x="13312975" y="2795725"/>
                </a:lnTo>
                <a:lnTo>
                  <a:pt x="0" y="2795725"/>
                </a:lnTo>
                <a:lnTo>
                  <a:pt x="0" y="0"/>
                </a:lnTo>
                <a:close/>
              </a:path>
            </a:pathLst>
          </a:custGeom>
          <a:blipFill>
            <a:blip r:embed="rId2"/>
            <a:stretch>
              <a:fillRect l="0" t="0" r="0" b="0"/>
            </a:stretch>
          </a:blipFill>
        </p:spPr>
      </p:sp>
      <p:sp>
        <p:nvSpPr>
          <p:cNvPr name="TextBox 3" id="3"/>
          <p:cNvSpPr txBox="true"/>
          <p:nvPr/>
        </p:nvSpPr>
        <p:spPr>
          <a:xfrm rot="0">
            <a:off x="144821" y="962025"/>
            <a:ext cx="17998358" cy="178054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 Two neural networks in the GAN operate simultaneously but with opposing functionalities.  Two neural networks in the GAN operate simultaneously but with opposing functionalities. </a:t>
            </a:r>
          </a:p>
        </p:txBody>
      </p:sp>
      <p:sp>
        <p:nvSpPr>
          <p:cNvPr name="TextBox 4" id="4"/>
          <p:cNvSpPr txBox="true"/>
          <p:nvPr/>
        </p:nvSpPr>
        <p:spPr>
          <a:xfrm rot="0">
            <a:off x="0" y="7139567"/>
            <a:ext cx="18288000" cy="238061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The purpose of the discriminator artificial neural network is to distinguish between the actual images that are presented to it and the images that have been created by random noise given to generator. </a:t>
            </a:r>
          </a:p>
          <a:p>
            <a:pPr algn="ctr">
              <a:lnSpc>
                <a:spcPts val="475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DAGYuC9ueuQ</dc:identifier>
  <dcterms:modified xsi:type="dcterms:W3CDTF">2011-08-01T06:04:30Z</dcterms:modified>
  <cp:revision>1</cp:revision>
  <dc:title>Let’s understand how the Genrative advesarial network</dc:title>
</cp:coreProperties>
</file>